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672" r:id="rId2"/>
    <p:sldId id="696" r:id="rId3"/>
    <p:sldId id="699" r:id="rId4"/>
    <p:sldId id="548" r:id="rId5"/>
    <p:sldId id="676" r:id="rId6"/>
    <p:sldId id="710" r:id="rId7"/>
    <p:sldId id="585" r:id="rId8"/>
    <p:sldId id="651" r:id="rId9"/>
    <p:sldId id="563" r:id="rId10"/>
    <p:sldId id="701" r:id="rId11"/>
    <p:sldId id="702" r:id="rId12"/>
    <p:sldId id="703" r:id="rId13"/>
    <p:sldId id="700" r:id="rId14"/>
    <p:sldId id="705" r:id="rId15"/>
    <p:sldId id="653" r:id="rId16"/>
    <p:sldId id="706" r:id="rId17"/>
    <p:sldId id="707" r:id="rId18"/>
    <p:sldId id="654" r:id="rId19"/>
    <p:sldId id="708" r:id="rId20"/>
    <p:sldId id="70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7ECD4-98BB-46E4-8353-3243434F044E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C706F-886E-4EC0-8F2E-190AB6B3B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3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33E04-D589-B2D5-19A6-37E5F8A7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D3245C-F221-4186-A4C8-3BE763ADF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22AE52-4084-394E-18E5-34AA3F11E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913F3E-1B53-D49A-1FAB-E7948E532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05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560AB-108B-2FFD-507E-9F4401FC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7ADCB8-F5F9-CF9D-FD15-21F180785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A37838-4CC7-F897-F0C2-4483AFFF4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0996C8-EBC0-593F-A38D-E6166065E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872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CD17F-7332-026B-29D4-2DDCE979B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5B197D-47BE-4027-5014-B0619FF20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02D15A-1190-0948-F39D-17FBCE665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6FFF41-36BB-68E1-A152-89CA4DB4F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85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4E3D-7A9A-EE51-F814-13350E99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9DD39C-7CAC-2D50-EDEE-9A41B7A14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05A999-EBFC-7214-F6EE-D97F0525D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653E89-FE8D-66A7-745E-2C3729621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61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684E6-46DF-79C2-6F84-E8395EBD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0557F8-43B9-32DE-BA06-93BA916F9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53986A-6394-D2FA-A348-DD60953F5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A143B8-16F7-DC99-CE4C-CC4753B70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129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68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901E1-B6A2-A5B5-9861-1DBD9C2D8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5C04A-BD8F-E292-8925-90306FBA0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F5F768-0850-0B88-70B6-E8C4BDAF4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E3242D-A708-B33A-0883-415A62601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118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42F6-8544-A960-6E98-B1606EE9D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DBA966-68ED-E507-A556-DFC6BA1F6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F82A83-EB91-2978-5787-AF9F2C0CD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2E39B2-4D0E-725E-F995-8F611BCAA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4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9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564C6-E400-211D-E36D-FD48A3A5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32EB6A-DF2C-8810-35BF-A45844C707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43018C-6DEF-2070-DBC4-A063C2DA8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AAA453-DE6E-D2C3-C71C-DC9ABEDBD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798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15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11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8878B-B393-F956-ED00-6E986A02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3A0E8F-BA14-EB79-A4E5-9E103C6E4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3D7008-F32C-90B0-6BD1-84BEB1E3D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E602A-C914-5ED2-23F2-CCBF08EBEB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57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45E41-478D-671C-A572-DE3BE2B79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6F5F24-E94C-42C2-B84F-7D2FC4A5D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35CCBF-DA8D-2EFC-C4F9-24A57AD99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BC7D0-F91E-A27D-D361-93F93ED8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60CC5-D276-FDA0-5EA1-2509BDA5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01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0AB4C-8174-53C2-E4E4-B2552901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77C230-D64D-D7AA-5FC1-6600EC34F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BDEB7E-10AB-4F25-4EEC-36DEC96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2779C5-31FB-05DF-3D2F-3E5D3244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5ADC2-0EAF-24C8-B7C6-1644F27E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55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903BB9-4E32-A2FE-632C-76CAAA111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C614D8-DB91-F83A-AA7D-C2D7285DE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FD846-632C-41EA-5BCB-F29030019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F48CDF-DC35-A124-DA1D-84D84BAB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185F78-58D1-DC36-A08B-0EE633A6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754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11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73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3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7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19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6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7C609-428C-38E0-5C29-CB89309E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B44CF-DEE2-E86B-9E77-0D4CA3CB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9D30C-C37D-0A4C-239A-CFFC4D34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7CDE1-6FC2-2B4B-6197-122AE470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B807F4-2AFF-E5E3-74E2-68A89D42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3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2CF3A-C9E8-BFC7-7F88-E89DD7F6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439FD8-8117-DFF2-230B-A56DCCCF0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5E092-5B1F-AD28-83A5-C26C160D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0023C0-78D5-3D65-6C30-09B368F2B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F65B19-D9F3-3EFC-74A7-2DFA8450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53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06D0E-913C-F594-25AB-60F662FE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98A23-8E31-F74A-09A4-6BE586CEB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343AB9-791D-2FBE-E210-7F68202F6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8B6FA-2329-94E2-14A9-17DE93CF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DAC796-491C-2FD4-00B9-2AF31482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BD51D1-82C8-59E1-E925-53A96B03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359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1CD96-6E4E-2CB8-22CB-80CD0345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44C337-E773-C01A-A9FA-B40DD51CD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A2ABE2-C304-6247-FD61-2903A9E21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FA0722-B491-283D-54D6-0E95B4EFB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BFE852-DB8B-4A95-8781-691C1EC84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7C27E2-8726-F961-FC6B-D8F5A735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603837-B5A5-A401-C6F3-FA07BDC3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1AED77-E4CC-CD8E-5ECC-01BDA057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90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929FA-7DCF-0DA1-6376-902C09B8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C9F914-09E6-6F2D-2A91-A122E4CD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C60551-D7FA-473A-58CF-8F4CB3E4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04272E-D06E-A63B-6453-EDC146EA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80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E26A57-A270-57E8-E30E-761F4BDD7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7EF6A9-5E13-DF20-DA2D-2BADE4C3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E7573A-009E-95DB-E9E9-97BCD1F3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08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D28F7-6288-0FCD-3FF9-C50A1412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4DB6B8-F69C-6AA5-D5AE-429F9DC2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5C42B5-02BF-96CC-38A3-026D05815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36C354-4749-5015-4D9D-94954BAE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9D2543-B6AA-6C52-844C-FFD72FD4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D5D2C-446D-5DEE-6CDC-46560F83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2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8A1D-EE31-4E35-FAE5-7856229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312154-08C6-D534-4438-0101FF728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96DEA-140B-1D70-A5CF-0CF80D6D1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C9E73C-C06B-6B2A-D2C5-64CC13D1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DE2D5B-CA2C-4D25-75F3-D13D7AA5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581B08-2828-DD1C-5420-258516F3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58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C1DBD3-EC22-4781-0F8C-02953587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710BA-0B8E-2BAF-E5F9-20074F534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B17829-D28A-93C5-0F71-754748856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53B-8371-48C5-8B8B-D1319E17EFA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9FE21-A95C-838B-5722-548CD31FF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FADF9A-DA06-9C6B-628A-3D1789003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7ADD4-66BD-4EC0-BD63-F0B29A0FF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31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03" y="2584037"/>
            <a:ext cx="6406693" cy="679310"/>
          </a:xfrm>
        </p:spPr>
        <p:txBody>
          <a:bodyPr/>
          <a:lstStyle/>
          <a:p>
            <a:r>
              <a:rPr lang="zh-CN" altLang="en-US" sz="4400" dirty="0">
                <a:ea typeface="+mn-ea"/>
                <a:cs typeface="+mn-ea"/>
              </a:rPr>
              <a:t>数据结构与算法专题实践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468918-03BA-48BA-A85E-4308518A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503" y="3429021"/>
            <a:ext cx="5798382" cy="253916"/>
          </a:xfrm>
        </p:spPr>
        <p:txBody>
          <a:bodyPr/>
          <a:lstStyle/>
          <a:p>
            <a:r>
              <a:rPr lang="en-US" altLang="zh-CN" sz="1050" dirty="0">
                <a:cs typeface="+mn-ea"/>
              </a:rPr>
              <a:t>Data Structures and Algorithms Topic Practice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答辩人：周方昱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/11/10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4F1F7-C8AD-AD72-99AB-5FCE0C4C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9D7BDC-0097-CD12-338F-2FB80011B0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模块关系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介绍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A8049C-D733-20B0-4FA0-EB826D6CF9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E19344-DA08-B297-E613-C5222014E2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3F1E4A-A4CF-1BBE-DEDE-72EE6BFD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07" y="1430893"/>
            <a:ext cx="9127585" cy="47693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C7A4A7-CF24-7822-98CC-AED795DC1651}"/>
              </a:ext>
            </a:extLst>
          </p:cNvPr>
          <p:cNvSpPr txBox="1"/>
          <p:nvPr/>
        </p:nvSpPr>
        <p:spPr>
          <a:xfrm>
            <a:off x="4633618" y="945575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交互函数例子</a:t>
            </a:r>
          </a:p>
        </p:txBody>
      </p:sp>
    </p:spTree>
    <p:extLst>
      <p:ext uri="{BB962C8B-B14F-4D97-AF65-F5344CB8AC3E}">
        <p14:creationId xmlns:p14="http://schemas.microsoft.com/office/powerpoint/2010/main" val="96616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2C3F2-4E8D-0383-C275-36853C9E0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55F49-0E9D-D5D3-6F07-85F8694007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模块关系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介绍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3F93F4-3E43-5480-A5AD-96035B3AED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9C146B-FFB7-01AB-DFE5-621B298C63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FDB0C-DF6B-B26D-B637-6541A2CD7821}"/>
              </a:ext>
            </a:extLst>
          </p:cNvPr>
          <p:cNvSpPr txBox="1"/>
          <p:nvPr/>
        </p:nvSpPr>
        <p:spPr>
          <a:xfrm>
            <a:off x="4633618" y="945575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操作函数例子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8C106F-1ADD-DF55-C92A-E885AE56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824" y="1408431"/>
            <a:ext cx="7404349" cy="51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83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5CC5-5BDC-3A73-5135-E0432E30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9BDAB4-0EB2-C696-FB22-83838BF14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模块关系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介绍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A97DAC9-2827-50E5-2D79-710A143A88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E5CB05-009E-1900-48FB-020C04021F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CF5FAA-B219-9AE1-4278-219C1153A2CB}"/>
              </a:ext>
            </a:extLst>
          </p:cNvPr>
          <p:cNvSpPr txBox="1"/>
          <p:nvPr/>
        </p:nvSpPr>
        <p:spPr>
          <a:xfrm>
            <a:off x="4633618" y="945575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操作函数例子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97A06E-1535-98FA-D101-1AD0DF2F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808" y="1409784"/>
            <a:ext cx="8166382" cy="46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实验结果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Experimental Results &amp; Analysis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61ED3-0F8F-40DD-5140-AE5B83F4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6D6F6F-7EED-4DE7-A4E5-0F79FA13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4311"/>
          </a:xfrm>
        </p:spPr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实验结果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分析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DD8E9E-C0E2-B270-BFCE-611982A32E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ACC2CD-8CA5-CAC0-8882-0B1D959B5C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5AD631-E61C-A314-7733-2D280AB5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054322"/>
            <a:ext cx="1789427" cy="50629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EE8659-FC16-C88C-7CE6-75161EF2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371" y="1054321"/>
            <a:ext cx="2134377" cy="5062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43E8DB-AE6F-AB8C-2D9A-A4C3197D86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3784"/>
          <a:stretch/>
        </p:blipFill>
        <p:spPr>
          <a:xfrm>
            <a:off x="4486940" y="1054322"/>
            <a:ext cx="7191482" cy="10079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EFDC85-0AC9-01F4-E520-B274E581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7917"/>
          <a:stretch/>
        </p:blipFill>
        <p:spPr>
          <a:xfrm>
            <a:off x="4477961" y="2194004"/>
            <a:ext cx="7200461" cy="12349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CE216B-0B72-9757-3210-916F225E386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8948"/>
          <a:stretch/>
        </p:blipFill>
        <p:spPr>
          <a:xfrm>
            <a:off x="4477961" y="3591008"/>
            <a:ext cx="7200461" cy="11953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96A5045-5CDF-0E42-EB02-99775796F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7961" y="4928790"/>
            <a:ext cx="6740599" cy="11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0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遇到的问题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解决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A8B2261-61BC-489D-8FAD-6E0803947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Problems &amp; Solutions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332BA-C189-5D84-4A62-14D81C739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551E8-1625-BBF6-FBC0-DF869FD33A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4311"/>
          </a:xfrm>
        </p:spPr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遇到的问题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解决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77A56C-2FA0-A52F-B6FA-D2578D1EF94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6E853-0504-084E-9B0E-4931FF7F9D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18895-C68D-AAA1-52F1-D2224240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259" y="1826132"/>
            <a:ext cx="4035631" cy="37665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301892-72AD-DDCF-465F-F05163F05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28" y="1826132"/>
            <a:ext cx="6591530" cy="37665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5D9A71-67AC-D908-C097-89BC3618957D}"/>
              </a:ext>
            </a:extLst>
          </p:cNvPr>
          <p:cNvSpPr txBox="1"/>
          <p:nvPr/>
        </p:nvSpPr>
        <p:spPr>
          <a:xfrm>
            <a:off x="4633619" y="108695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多线程资源释放的问题</a:t>
            </a:r>
          </a:p>
        </p:txBody>
      </p:sp>
    </p:spTree>
    <p:extLst>
      <p:ext uri="{BB962C8B-B14F-4D97-AF65-F5344CB8AC3E}">
        <p14:creationId xmlns:p14="http://schemas.microsoft.com/office/powerpoint/2010/main" val="335810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EB08B-656A-8F2B-21E0-C21EA5F4F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700177-CFB3-9547-48CB-8CA030770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4311"/>
          </a:xfrm>
        </p:spPr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遇到的问题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解决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E54044-4A1D-C165-957B-5E9602BFF4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9D5A4A-1DA8-7F2C-3DE3-7DBBA83F2D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98452E-0E84-2E32-575C-5E4F74F4F9F8}"/>
              </a:ext>
            </a:extLst>
          </p:cNvPr>
          <p:cNvSpPr txBox="1"/>
          <p:nvPr/>
        </p:nvSpPr>
        <p:spPr>
          <a:xfrm>
            <a:off x="4633619" y="1086959"/>
            <a:ext cx="292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败者树非叶节点索引为</a:t>
            </a:r>
            <a:r>
              <a:rPr lang="en-US" altLang="zh-CN" sz="2000" b="1" dirty="0">
                <a:solidFill>
                  <a:schemeClr val="accent1"/>
                </a:solidFill>
                <a:latin typeface="Arial"/>
                <a:cs typeface="+mn-ea"/>
              </a:rPr>
              <a:t>0</a:t>
            </a:r>
            <a:r>
              <a:rPr lang="zh-CN" altLang="en-US" sz="2000" b="1" dirty="0">
                <a:solidFill>
                  <a:schemeClr val="accent1"/>
                </a:solidFill>
                <a:latin typeface="Arial"/>
                <a:cs typeface="+mn-ea"/>
              </a:rPr>
              <a:t>的特殊处理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338CFB-1D3B-019B-3A91-D2B5443D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581"/>
          <a:stretch/>
        </p:blipFill>
        <p:spPr>
          <a:xfrm>
            <a:off x="144260" y="1830469"/>
            <a:ext cx="5921290" cy="34463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09BC88-5B40-9200-83B3-06F0955DA0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198"/>
          <a:stretch/>
        </p:blipFill>
        <p:spPr>
          <a:xfrm>
            <a:off x="6201900" y="1830469"/>
            <a:ext cx="5876686" cy="34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2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亮点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感悟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53616C-FAE8-48CF-AF77-95D7660B3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>
                <a:solidFill>
                  <a:prstClr val="white">
                    <a:lumMod val="75000"/>
                  </a:prstClr>
                </a:solidFill>
                <a:cs typeface="+mn-ea"/>
              </a:rPr>
              <a:t>Highlights &amp; Insights</a:t>
            </a:r>
            <a:endParaRPr lang="en-US" altLang="zh-CN" sz="10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AD305-64C4-4669-8ACE-2E165C5E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04797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004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4FC48-8CDF-528F-9DE2-80434CFFD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38A351-4FAC-5AEA-A1C4-327FBC6A8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4311"/>
          </a:xfrm>
        </p:spPr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亮点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感悟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2A4CB6-F2EB-E032-386F-867757871B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9ACA9-85ED-D2E9-2A53-ABEEE65824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732903-A22F-D9C9-E32F-EA43981C7888}"/>
              </a:ext>
            </a:extLst>
          </p:cNvPr>
          <p:cNvSpPr txBox="1"/>
          <p:nvPr/>
        </p:nvSpPr>
        <p:spPr>
          <a:xfrm>
            <a:off x="4475219" y="1030252"/>
            <a:ext cx="324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保留了旧代码，有优化痕迹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CB524A-3237-F121-7265-155EFC26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8" y="1430361"/>
            <a:ext cx="3705622" cy="40418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4FE34B-3EBC-2682-F37B-5113FF23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7825"/>
          <a:stretch/>
        </p:blipFill>
        <p:spPr>
          <a:xfrm>
            <a:off x="3964746" y="1430362"/>
            <a:ext cx="3849265" cy="43973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69AB21-1221-9226-0CF3-A263AE4992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176"/>
          <a:stretch/>
        </p:blipFill>
        <p:spPr>
          <a:xfrm>
            <a:off x="7882741" y="1430361"/>
            <a:ext cx="4199441" cy="439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4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327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问题描述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算法流程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模块关系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&amp;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介绍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实验结果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&amp;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分析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870492" y="4607378"/>
            <a:ext cx="3090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遇到的问题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&amp;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解决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97B91D5-B02D-4734-9981-738048E4C02E}"/>
              </a:ext>
            </a:extLst>
          </p:cNvPr>
          <p:cNvSpPr txBox="1"/>
          <p:nvPr/>
        </p:nvSpPr>
        <p:spPr>
          <a:xfrm>
            <a:off x="7565045" y="555599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亮点</a:t>
            </a:r>
            <a:r>
              <a:rPr lang="en-US" altLang="zh-CN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&amp;</a:t>
            </a: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感悟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DF40EF1-8682-4D85-BC46-F75C7421A2D4}"/>
              </a:ext>
            </a:extLst>
          </p:cNvPr>
          <p:cNvCxnSpPr>
            <a:cxnSpLocks/>
          </p:cNvCxnSpPr>
          <p:nvPr/>
        </p:nvCxnSpPr>
        <p:spPr>
          <a:xfrm flipV="1">
            <a:off x="6823968" y="607696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068620" y="5128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163048" y="4507318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BB131B1-89FD-419C-A283-B54E11130924}"/>
              </a:ext>
            </a:extLst>
          </p:cNvPr>
          <p:cNvGrpSpPr/>
          <p:nvPr/>
        </p:nvGrpSpPr>
        <p:grpSpPr>
          <a:xfrm>
            <a:off x="6880535" y="5453681"/>
            <a:ext cx="817163" cy="732782"/>
            <a:chOff x="7575067" y="5453681"/>
            <a:chExt cx="817163" cy="732782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FD09DCA-4A6D-4717-AB3F-A4E4613F8ADF}"/>
                </a:ext>
              </a:extLst>
            </p:cNvPr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2A8A23-6662-4E4F-A685-481CB831020C}"/>
                </a:ext>
              </a:extLst>
            </p:cNvPr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C76CEAF-4AE6-5BC6-875E-5B6602273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B0C51D-46F1-E8F3-4332-F50EA5992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4311"/>
          </a:xfrm>
        </p:spPr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亮点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感悟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B4CC49-60D7-3F98-886B-A42BE0CB23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7123E7-517F-43EA-0AE4-A659DC0558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BA5F38-537E-3199-D344-411DD70765B0}"/>
              </a:ext>
            </a:extLst>
          </p:cNvPr>
          <p:cNvSpPr txBox="1"/>
          <p:nvPr/>
        </p:nvSpPr>
        <p:spPr>
          <a:xfrm>
            <a:off x="916432" y="2114772"/>
            <a:ext cx="2830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代码同步在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Github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平台，有历史记录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95C740-79B8-B219-D34B-E34E7938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64" y="966589"/>
            <a:ext cx="5610191" cy="57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3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问题描述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Problem Description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6011CAA-C381-41CC-B034-AB324611E310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4311"/>
          </a:xfrm>
        </p:spPr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问题描述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ea typeface="+mn-ea"/>
                <a:cs typeface="+mn-ea"/>
              </a:rPr>
              <a:t>问题描述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0" lang="zh-CN" altLang="en-US" dirty="0">
                <a:latin typeface="+mn-ea"/>
                <a:ea typeface="+mn-ea"/>
              </a:rPr>
              <a:t>外部排序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A2E928-8DCA-447B-BD01-1DC90924D07D}"/>
              </a:ext>
            </a:extLst>
          </p:cNvPr>
          <p:cNvSpPr txBox="1"/>
          <p:nvPr/>
        </p:nvSpPr>
        <p:spPr>
          <a:xfrm>
            <a:off x="190469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实验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7364D4-7782-4FE8-B4C3-12AA5D0F74B5}"/>
              </a:ext>
            </a:extLst>
          </p:cNvPr>
          <p:cNvSpPr txBox="1"/>
          <p:nvPr/>
        </p:nvSpPr>
        <p:spPr>
          <a:xfrm>
            <a:off x="1904690" y="5216251"/>
            <a:ext cx="2327260" cy="114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使用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插入排序</a:t>
            </a:r>
            <a:r>
              <a:rPr lang="zh-CN" altLang="en-US" dirty="0">
                <a:ea typeface="+mn-ea"/>
                <a:cs typeface="+mn-ea"/>
              </a:rPr>
              <a:t>（生成顺串）和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归并排序</a:t>
            </a:r>
            <a:r>
              <a:rPr lang="zh-CN" altLang="en-US" dirty="0">
                <a:ea typeface="+mn-ea"/>
                <a:cs typeface="+mn-ea"/>
              </a:rPr>
              <a:t>实现外部排序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81C8D8-BC15-4DD1-8B07-322A4F71EBAE}"/>
              </a:ext>
            </a:extLst>
          </p:cNvPr>
          <p:cNvSpPr txBox="1"/>
          <p:nvPr/>
        </p:nvSpPr>
        <p:spPr>
          <a:xfrm>
            <a:off x="493237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实验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0810AE-E396-477D-817C-EB37C9E82555}"/>
              </a:ext>
            </a:extLst>
          </p:cNvPr>
          <p:cNvSpPr txBox="1"/>
          <p:nvPr/>
        </p:nvSpPr>
        <p:spPr>
          <a:xfrm>
            <a:off x="4798828" y="5216251"/>
            <a:ext cx="2594344" cy="114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优化顺串生成方式为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败者树生成</a:t>
            </a:r>
            <a:r>
              <a:rPr lang="zh-CN" altLang="en-US" dirty="0">
                <a:ea typeface="+mn-ea"/>
                <a:cs typeface="+mn-ea"/>
              </a:rPr>
              <a:t>，加入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多线程</a:t>
            </a:r>
            <a:r>
              <a:rPr lang="zh-CN" altLang="en-US" dirty="0">
                <a:ea typeface="+mn-ea"/>
                <a:cs typeface="+mn-ea"/>
              </a:rPr>
              <a:t>以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并行</a:t>
            </a:r>
            <a:r>
              <a:rPr lang="zh-CN" altLang="en-US" dirty="0">
                <a:ea typeface="+mn-ea"/>
                <a:cs typeface="+mn-ea"/>
              </a:rPr>
              <a:t>实现磁盘交互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FE806-5F30-41DF-B70C-C2D1A1E8A598}"/>
              </a:ext>
            </a:extLst>
          </p:cNvPr>
          <p:cNvSpPr txBox="1"/>
          <p:nvPr/>
        </p:nvSpPr>
        <p:spPr>
          <a:xfrm>
            <a:off x="7960051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实验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22754-D746-46B0-99D9-C4137092C139}"/>
              </a:ext>
            </a:extLst>
          </p:cNvPr>
          <p:cNvSpPr txBox="1"/>
          <p:nvPr/>
        </p:nvSpPr>
        <p:spPr>
          <a:xfrm>
            <a:off x="7960051" y="5216251"/>
            <a:ext cx="2327260" cy="78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优化二路归并排序为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多路归并排序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A2465A4-A686-42EE-AD5F-2C90EC4244D1}"/>
              </a:ext>
            </a:extLst>
          </p:cNvPr>
          <p:cNvGrpSpPr/>
          <p:nvPr/>
        </p:nvGrpSpPr>
        <p:grpSpPr>
          <a:xfrm>
            <a:off x="664280" y="3127472"/>
            <a:ext cx="10858500" cy="1318308"/>
            <a:chOff x="664280" y="3127472"/>
            <a:chExt cx="10858500" cy="1318308"/>
          </a:xfrm>
        </p:grpSpPr>
        <p:sp>
          <p:nvSpPr>
            <p:cNvPr id="17" name="left-arrowhead_45248">
              <a:extLst>
                <a:ext uri="{FF2B5EF4-FFF2-40B4-BE49-F238E27FC236}">
                  <a16:creationId xmlns:a16="http://schemas.microsoft.com/office/drawing/2014/main" id="{3E6CFFAF-E704-4489-A4C3-50585E3B6E7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257490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>
              <a:extLst>
                <a:ext uri="{FF2B5EF4-FFF2-40B4-BE49-F238E27FC236}">
                  <a16:creationId xmlns:a16="http://schemas.microsoft.com/office/drawing/2014/main" id="{6AF02FB5-BC34-4108-A43E-38079FC07F9F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08874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9" name="left-arrowhead_45248">
              <a:extLst>
                <a:ext uri="{FF2B5EF4-FFF2-40B4-BE49-F238E27FC236}">
                  <a16:creationId xmlns:a16="http://schemas.microsoft.com/office/drawing/2014/main" id="{7EA39DB2-EC25-4262-8602-48256A7597B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60258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0" name="left-arrowhead_45248">
              <a:extLst>
                <a:ext uri="{FF2B5EF4-FFF2-40B4-BE49-F238E27FC236}">
                  <a16:creationId xmlns:a16="http://schemas.microsoft.com/office/drawing/2014/main" id="{1CF9F4B3-35DB-4A71-86EE-AE9BBE07E3F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11642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1" name="left-arrowhead_45248">
              <a:extLst>
                <a:ext uri="{FF2B5EF4-FFF2-40B4-BE49-F238E27FC236}">
                  <a16:creationId xmlns:a16="http://schemas.microsoft.com/office/drawing/2014/main" id="{A0CE0121-D2E3-4C1A-9B94-B216028BEAC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8630267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964FBC6-C6E1-46EF-BA7C-306EAED1B7F8}"/>
                </a:ext>
              </a:extLst>
            </p:cNvPr>
            <p:cNvGrpSpPr/>
            <p:nvPr/>
          </p:nvGrpSpPr>
          <p:grpSpPr>
            <a:xfrm>
              <a:off x="664280" y="4116596"/>
              <a:ext cx="10858500" cy="310896"/>
              <a:chOff x="664280" y="4116596"/>
              <a:chExt cx="10858500" cy="310896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F15FDEA5-A1AE-4027-A3C2-75E1BAE76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427492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06CF629-52B4-4456-B497-BD43E871D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323860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C38B00A-6321-44BD-A1F9-55924B250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220228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0919999-4B1C-434A-A87B-EF297C7E5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116596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2B2111-A8A1-D531-9446-BC88B9F5E402}"/>
              </a:ext>
            </a:extLst>
          </p:cNvPr>
          <p:cNvSpPr txBox="1"/>
          <p:nvPr/>
        </p:nvSpPr>
        <p:spPr>
          <a:xfrm>
            <a:off x="2893130" y="2345566"/>
            <a:ext cx="6400800" cy="42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数据量极大，超过内存容量，需要做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内存</a:t>
            </a:r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磁盘交互</a:t>
            </a:r>
          </a:p>
        </p:txBody>
      </p:sp>
    </p:spTree>
    <p:extLst>
      <p:ext uri="{BB962C8B-B14F-4D97-AF65-F5344CB8AC3E}">
        <p14:creationId xmlns:p14="http://schemas.microsoft.com/office/powerpoint/2010/main" val="385725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算法流程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Algorithmic Process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23D64-2489-92E4-65AE-1B05ACD18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F8A70B-1ABB-F775-FD43-A062DCDCD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431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算法流程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EB1D38-2271-97AF-E93A-E4CDDF54673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A31DF8-E913-65AF-B727-9CA7F71C41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29841A-64FC-9EA7-3BBD-F09076795A58}"/>
              </a:ext>
            </a:extLst>
          </p:cNvPr>
          <p:cNvSpPr txBox="1"/>
          <p:nvPr/>
        </p:nvSpPr>
        <p:spPr>
          <a:xfrm>
            <a:off x="2417771" y="1486093"/>
            <a:ext cx="232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模拟磁盘的变量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2A07F6-31EA-01CE-2094-61D801FC3690}"/>
              </a:ext>
            </a:extLst>
          </p:cNvPr>
          <p:cNvSpPr txBox="1"/>
          <p:nvPr/>
        </p:nvSpPr>
        <p:spPr>
          <a:xfrm>
            <a:off x="7446970" y="1486093"/>
            <a:ext cx="232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模拟内存的变量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0575BA-0BD8-EAF3-6D7D-785BFEC92E22}"/>
              </a:ext>
            </a:extLst>
          </p:cNvPr>
          <p:cNvSpPr txBox="1"/>
          <p:nvPr/>
        </p:nvSpPr>
        <p:spPr>
          <a:xfrm>
            <a:off x="7541300" y="2499132"/>
            <a:ext cx="2138599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z="2400" dirty="0">
                <a:ea typeface="+mn-ea"/>
                <a:cs typeface="+mn-ea"/>
              </a:rPr>
              <a:t>输入缓存  </a:t>
            </a:r>
            <a:r>
              <a:rPr lang="en-US" altLang="zh-CN" sz="2400" dirty="0" err="1">
                <a:ea typeface="+mn-ea"/>
                <a:cs typeface="+mn-ea"/>
              </a:rPr>
              <a:t>inputBuffer</a:t>
            </a:r>
            <a:endParaRPr lang="en-US" altLang="zh-CN" sz="2400" dirty="0">
              <a:ea typeface="+mn-ea"/>
              <a:cs typeface="+mn-ea"/>
            </a:endParaRPr>
          </a:p>
          <a:p>
            <a:r>
              <a:rPr lang="zh-CN" altLang="en-US" sz="2400" dirty="0">
                <a:ea typeface="+mn-ea"/>
                <a:cs typeface="+mn-ea"/>
              </a:rPr>
              <a:t>输出缓存</a:t>
            </a:r>
            <a:r>
              <a:rPr lang="en-US" altLang="zh-CN" sz="2400" dirty="0" err="1">
                <a:ea typeface="+mn-ea"/>
                <a:cs typeface="+mn-ea"/>
              </a:rPr>
              <a:t>outputBuffer</a:t>
            </a:r>
            <a:endParaRPr lang="en-US" altLang="zh-CN" sz="2400" dirty="0">
              <a:ea typeface="+mn-ea"/>
              <a:cs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50CFE-EB9C-D49A-C68E-62167C6D7383}"/>
              </a:ext>
            </a:extLst>
          </p:cNvPr>
          <p:cNvSpPr txBox="1"/>
          <p:nvPr/>
        </p:nvSpPr>
        <p:spPr>
          <a:xfrm>
            <a:off x="2949082" y="2499133"/>
            <a:ext cx="1264638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z="2400" dirty="0">
                <a:ea typeface="+mn-ea"/>
                <a:cs typeface="+mn-ea"/>
              </a:rPr>
              <a:t>存顺串</a:t>
            </a:r>
            <a:endParaRPr lang="en-US" altLang="zh-CN" sz="2400" dirty="0">
              <a:ea typeface="+mn-ea"/>
              <a:cs typeface="+mn-ea"/>
            </a:endParaRPr>
          </a:p>
          <a:p>
            <a:r>
              <a:rPr lang="en-US" altLang="zh-CN" sz="2400" dirty="0">
                <a:ea typeface="+mn-ea"/>
                <a:cs typeface="+mn-ea"/>
              </a:rPr>
              <a:t>disk</a:t>
            </a:r>
          </a:p>
          <a:p>
            <a:r>
              <a:rPr lang="zh-CN" altLang="en-US" sz="2400" dirty="0">
                <a:ea typeface="+mn-ea"/>
                <a:cs typeface="+mn-ea"/>
              </a:rPr>
              <a:t>顺串</a:t>
            </a:r>
            <a:endParaRPr lang="en-US" altLang="zh-CN" sz="2400" dirty="0">
              <a:ea typeface="+mn-ea"/>
              <a:cs typeface="+mn-ea"/>
            </a:endParaRPr>
          </a:p>
          <a:p>
            <a:r>
              <a:rPr lang="en-US" altLang="zh-CN" sz="2400" dirty="0">
                <a:ea typeface="+mn-ea"/>
                <a:cs typeface="+mn-ea"/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51875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431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算法流程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5C3C44-C08D-4177-90CF-A602DBE137A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0F4F91-CAD4-4721-8ADF-5632085DF7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342607-A34E-4294-721C-29A50743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37" y="1460133"/>
            <a:ext cx="1724131" cy="477556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4FA99A4-37C0-7EB4-13EF-C2AAD84843F3}"/>
              </a:ext>
            </a:extLst>
          </p:cNvPr>
          <p:cNvSpPr/>
          <p:nvPr/>
        </p:nvSpPr>
        <p:spPr>
          <a:xfrm>
            <a:off x="421508" y="1162313"/>
            <a:ext cx="2539790" cy="21536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AF105E-9A13-EC37-9AC0-8C44EBEDDF69}"/>
              </a:ext>
            </a:extLst>
          </p:cNvPr>
          <p:cNvSpPr txBox="1"/>
          <p:nvPr/>
        </p:nvSpPr>
        <p:spPr>
          <a:xfrm>
            <a:off x="235136" y="95402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实验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6BD5A2F-B2B6-14E4-3A16-DBE8C33BB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566" y="1530353"/>
            <a:ext cx="3342640" cy="463512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B80AB57-3D5D-20A2-61DB-00A89353D264}"/>
              </a:ext>
            </a:extLst>
          </p:cNvPr>
          <p:cNvSpPr/>
          <p:nvPr/>
        </p:nvSpPr>
        <p:spPr>
          <a:xfrm>
            <a:off x="4819991" y="1162313"/>
            <a:ext cx="2539790" cy="21536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234666-C2D1-9B3D-D3E5-958387EADF09}"/>
              </a:ext>
            </a:extLst>
          </p:cNvPr>
          <p:cNvSpPr txBox="1"/>
          <p:nvPr/>
        </p:nvSpPr>
        <p:spPr>
          <a:xfrm>
            <a:off x="4633619" y="95402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实验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E3BBB6-54CA-CD88-0215-0A44190FA771}"/>
              </a:ext>
            </a:extLst>
          </p:cNvPr>
          <p:cNvSpPr/>
          <p:nvPr/>
        </p:nvSpPr>
        <p:spPr>
          <a:xfrm>
            <a:off x="9206246" y="1162313"/>
            <a:ext cx="2539790" cy="21536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98B62E-E23C-9237-60EC-86CBE908AE8A}"/>
              </a:ext>
            </a:extLst>
          </p:cNvPr>
          <p:cNvSpPr txBox="1"/>
          <p:nvPr/>
        </p:nvSpPr>
        <p:spPr>
          <a:xfrm>
            <a:off x="9019874" y="95402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实验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E60C2C5-DD21-1EE3-D5E3-95904B559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180" y="1864957"/>
            <a:ext cx="3405921" cy="39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Module Relationships &amp; Introduction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模块关系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EBD69-793C-48BE-A3B7-88E883B1D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模块关系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介绍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095D5E-C863-4C19-A999-DCC8663539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009BF1-5ED8-44C6-90F2-C4EC9207F7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C63B816-B5E8-0A8A-DA6C-EAFE72367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572"/>
          <a:stretch/>
        </p:blipFill>
        <p:spPr>
          <a:xfrm>
            <a:off x="6502542" y="975394"/>
            <a:ext cx="5029058" cy="531907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920280A-DC2C-2BDD-0817-529B63D6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009"/>
          <a:stretch/>
        </p:blipFill>
        <p:spPr>
          <a:xfrm>
            <a:off x="1101757" y="975394"/>
            <a:ext cx="4587702" cy="5319079"/>
          </a:xfrm>
          <a:prstGeom prst="rect">
            <a:avLst/>
          </a:prstGeom>
        </p:spPr>
      </p:pic>
      <p:sp>
        <p:nvSpPr>
          <p:cNvPr id="40" name="文本占位符 6">
            <a:extLst>
              <a:ext uri="{FF2B5EF4-FFF2-40B4-BE49-F238E27FC236}">
                <a16:creationId xmlns:a16="http://schemas.microsoft.com/office/drawing/2014/main" id="{BAAB8C0F-9964-0D16-1722-2273603C9B6A}"/>
              </a:ext>
            </a:extLst>
          </p:cNvPr>
          <p:cNvSpPr txBox="1">
            <a:spLocks/>
          </p:cNvSpPr>
          <p:nvPr/>
        </p:nvSpPr>
        <p:spPr>
          <a:xfrm>
            <a:off x="553560" y="2702439"/>
            <a:ext cx="477058" cy="1453117"/>
          </a:xfrm>
          <a:prstGeom prst="rect">
            <a:avLst/>
          </a:prstGeom>
        </p:spPr>
        <p:txBody>
          <a:bodyPr vert="eaVer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交互函数</a:t>
            </a:r>
          </a:p>
        </p:txBody>
      </p:sp>
      <p:sp>
        <p:nvSpPr>
          <p:cNvPr id="41" name="文本占位符 6">
            <a:extLst>
              <a:ext uri="{FF2B5EF4-FFF2-40B4-BE49-F238E27FC236}">
                <a16:creationId xmlns:a16="http://schemas.microsoft.com/office/drawing/2014/main" id="{F494E162-8CFD-354B-5A93-342DB43D3F16}"/>
              </a:ext>
            </a:extLst>
          </p:cNvPr>
          <p:cNvSpPr txBox="1">
            <a:spLocks/>
          </p:cNvSpPr>
          <p:nvPr/>
        </p:nvSpPr>
        <p:spPr>
          <a:xfrm>
            <a:off x="5954345" y="2412702"/>
            <a:ext cx="477058" cy="2032593"/>
          </a:xfrm>
          <a:prstGeom prst="rect">
            <a:avLst/>
          </a:prstGeom>
        </p:spPr>
        <p:txBody>
          <a:bodyPr vert="eaVer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主要操作函数</a:t>
            </a:r>
          </a:p>
        </p:txBody>
      </p:sp>
    </p:spTree>
    <p:extLst>
      <p:ext uri="{BB962C8B-B14F-4D97-AF65-F5344CB8AC3E}">
        <p14:creationId xmlns:p14="http://schemas.microsoft.com/office/powerpoint/2010/main" val="38939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374</Words>
  <Application>Microsoft Office PowerPoint</Application>
  <PresentationFormat>宽屏</PresentationFormat>
  <Paragraphs>125</Paragraphs>
  <Slides>20</Slides>
  <Notes>18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Microsoft YaHei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冰 周</dc:creator>
  <cp:lastModifiedBy>冰 周</cp:lastModifiedBy>
  <cp:revision>85</cp:revision>
  <dcterms:created xsi:type="dcterms:W3CDTF">2024-11-09T04:55:01Z</dcterms:created>
  <dcterms:modified xsi:type="dcterms:W3CDTF">2024-11-10T06:01:37Z</dcterms:modified>
</cp:coreProperties>
</file>